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modernComment_100_E58DC42E.xml" ContentType="application/vnd.ms-powerpoint.comments+xml"/>
  <Override PartName="/ppt/comments/modernComment_101_A73E5066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612113-785B-E51B-3D90-1134E9FB269A}" name="Mandy Park" initials="MP" userId="S::mpark@brighterhopewellness.com::1642e9d4-15f4-45cf-8fd9-3b2624ea76ab" providerId="AD"/>
  <p188:author id="{FAD26C24-3362-56A1-006E-72B8E2DCE034}" name="Cindy T. Graham" initials="CG" userId="S::cgraham@brighterhopewellness.com::22afc606-b511-439d-8408-a1d9eb9a902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10B2E-CC13-47EB-89D7-30EBC85C9726}" v="10" dt="2022-04-20T19:31:26.968"/>
    <p1510:client id="{DB15F5CE-482D-0FEE-87D1-A332FD8A496C}" v="17" dt="2022-04-23T00:00:50.435"/>
    <p1510:client id="{FA839861-D8E9-E67A-1952-29C0EDD96352}" v="57" dt="2022-04-21T17:38:33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omments/modernComment_100_E58DC42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045449C-381F-43B4-8319-3FDD4BF3663E}" authorId="{FAD26C24-3362-56A1-006E-72B8E2DCE034}" created="2022-04-20T19:26:00.16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851273262" sldId="256"/>
      <ac:spMk id="3" creationId="{87FD1F88-97AC-4C25-AAB3-B0D03F5E1810}"/>
      <ac:txMk cp="53">
        <ac:context len="516" hash="4294515912"/>
      </ac:txMk>
    </ac:txMkLst>
    <p188:pos x="3817620" y="2857500"/>
    <p188:replyLst>
      <p188:reply id="{FF6362BF-CE38-4509-948D-E9140375DA1C}" authorId="{FAD26C24-3362-56A1-006E-72B8E2DCE034}" created="2022-04-20T19:26:49.664">
        <p188:txBody>
          <a:bodyPr/>
          <a:lstStyle/>
          <a:p>
            <a:r>
              <a:rPr lang="en-US"/>
              <a:t>In case the comment didn't attach, I am referring to the line "Learners must commit to most days in or ter gain the most benefit."</a:t>
            </a:r>
          </a:p>
        </p188:txBody>
      </p188:reply>
    </p188:replyLst>
    <p188:txBody>
      <a:bodyPr/>
      <a:lstStyle/>
      <a:p>
        <a:r>
          <a:rPr lang="en-US"/>
          <a:t>[@Mandy] take this out. It can be included in a FAQ sheet.</a:t>
        </a:r>
      </a:p>
    </p188:txBody>
  </p188:cm>
  <p188:cm id="{E1F48E7C-423A-4FF4-A4EE-B7E698CE1057}" authorId="{FAD26C24-3362-56A1-006E-72B8E2DCE034}" created="2022-04-20T19:31:26.968">
    <pc:sldMkLst xmlns:pc="http://schemas.microsoft.com/office/powerpoint/2013/main/command">
      <pc:docMk/>
      <pc:sldMk cId="3851273262" sldId="256"/>
    </pc:sldMkLst>
    <p188:txBody>
      <a:bodyPr/>
      <a:lstStyle/>
      <a:p>
        <a:r>
          <a:rPr lang="en-US"/>
          <a:t>[@Mandy Park] just these small changes and it is good to go. Looks good!!</a:t>
        </a:r>
      </a:p>
    </p188:txBody>
  </p188:cm>
</p188:cmLst>
</file>

<file path=ppt/comments/modernComment_101_A73E506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6F40E8E-31DC-4B4D-932B-70EF0523EFB6}" authorId="{FAD26C24-3362-56A1-006E-72B8E2DCE034}" created="2022-04-20T19:29:14.262">
    <pc:sldMkLst xmlns:pc="http://schemas.microsoft.com/office/powerpoint/2013/main/command">
      <pc:docMk/>
      <pc:sldMk cId="2805878886" sldId="257"/>
    </pc:sldMkLst>
    <p188:replyLst>
      <p188:reply id="{D12F2266-FA26-442C-AF3E-1ECECAEBAFAC}" authorId="{85612113-785B-E51B-3D90-1134E9FB269A}" created="2022-04-21T17:29:20.893">
        <p188:txBody>
          <a:bodyPr/>
          <a:lstStyle/>
          <a:p>
            <a:r>
              <a:rPr lang="en-US"/>
              <a:t>It was meant to be additional information</a:t>
            </a:r>
          </a:p>
        </p188:txBody>
      </p188:reply>
      <p188:reply id="{514164C6-A493-4B6E-9C85-DADE7B758CBA}" authorId="{85612113-785B-E51B-3D90-1134E9FB269A}" created="2022-04-21T17:31:12.583">
        <p188:txBody>
          <a:bodyPr/>
          <a:lstStyle/>
          <a:p>
            <a:r>
              <a:rPr lang="en-US"/>
              <a:t>I moved the cut part from the first slide to this slide as the FAQ sheet. what do you think</a:t>
            </a:r>
          </a:p>
        </p188:txBody>
      </p188:reply>
    </p188:replyLst>
    <p188:txBody>
      <a:bodyPr/>
      <a:lstStyle/>
      <a:p>
        <a:r>
          <a:rPr lang="en-US"/>
          <a:t>[@Mandy]Will this be part of the flyer or is this intended to be additional info when people sign up &amp;/or have questions?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7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4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214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62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9919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43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74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8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4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5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36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7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0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9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3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brighterhopewellness.com" TargetMode="External"/><Relationship Id="rId2" Type="http://schemas.microsoft.com/office/2018/10/relationships/comments" Target="../comments/modernComment_100_E58DC42E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1_A73E506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0E5B9-E78E-40F4-A614-22829C5E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852"/>
            <a:ext cx="8596668" cy="832346"/>
          </a:xfrm>
        </p:spPr>
        <p:txBody>
          <a:bodyPr>
            <a:normAutofit fontScale="90000"/>
          </a:bodyPr>
          <a:lstStyle/>
          <a:p>
            <a:r>
              <a:rPr lang="en-US" sz="3700" dirty="0"/>
              <a:t>Summer Social Skills Group</a:t>
            </a:r>
            <a:br>
              <a:rPr lang="en-US" sz="4500" dirty="0"/>
            </a:br>
            <a:r>
              <a:rPr lang="en-US" sz="1200" b="1" i="1" u="none" strike="noStrike" dirty="0">
                <a:solidFill>
                  <a:srgbClr val="2E83C3"/>
                </a:solidFill>
                <a:effectLst/>
                <a:latin typeface="Trebuchet MS"/>
              </a:rPr>
              <a:t>A unique opportunity for children to enjoy summertime fun while learning valuable social skills!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rebuchet MS"/>
              </a:rPr>
              <a:t>​</a:t>
            </a:r>
            <a:endParaRPr lang="en-US" sz="2200" dirty="0">
              <a:solidFill>
                <a:schemeClr val="accent2">
                  <a:lumMod val="75000"/>
                </a:schemeClr>
              </a:solidFill>
              <a:latin typeface="Trebuchet M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C1FAA-5FDC-470A-BC48-2E680CEBB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4379" y="1459514"/>
            <a:ext cx="8264744" cy="37117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2022 Summer Program | Ages 7 to 10</a:t>
            </a:r>
          </a:p>
          <a:p>
            <a:r>
              <a:rPr lang="en-US" sz="2000" dirty="0"/>
              <a:t>DATE: July 11th – August 5th, 2022 | 4 consecutive weeks</a:t>
            </a:r>
          </a:p>
          <a:p>
            <a:r>
              <a:rPr lang="en-US" sz="2000" dirty="0"/>
              <a:t>TIME: Monday–Friday | 10am–12pm</a:t>
            </a:r>
          </a:p>
          <a:p>
            <a:r>
              <a:rPr lang="en-US" sz="2000" dirty="0"/>
              <a:t>LOCATION: 6100 Daylong Lane, Suite 103, Clarksville, MD 21029</a:t>
            </a:r>
          </a:p>
          <a:p>
            <a:r>
              <a:rPr lang="en-US" sz="2000" dirty="0"/>
              <a:t>In-network with many insurance providers (Medicaid, </a:t>
            </a:r>
            <a:r>
              <a:rPr lang="en-US" sz="2000" dirty="0" err="1"/>
              <a:t>Carefirst</a:t>
            </a:r>
            <a:r>
              <a:rPr lang="en-US" sz="2000" dirty="0"/>
              <a:t>, and more!)</a:t>
            </a:r>
          </a:p>
          <a:p>
            <a:r>
              <a:rPr lang="en-US" sz="2000" dirty="0"/>
              <a:t>Learners must commit to most days to gain the most benefit. </a:t>
            </a:r>
          </a:p>
          <a:p>
            <a:r>
              <a:rPr lang="en-US" sz="2000" dirty="0"/>
              <a:t>Led by experienced Board Certified Behavior Analysts and technicians. 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FC58FD1-FC70-461C-8C6E-F923443155BC}"/>
              </a:ext>
            </a:extLst>
          </p:cNvPr>
          <p:cNvSpPr txBox="1">
            <a:spLocks/>
          </p:cNvSpPr>
          <p:nvPr/>
        </p:nvSpPr>
        <p:spPr>
          <a:xfrm>
            <a:off x="1911965" y="6019852"/>
            <a:ext cx="4184035" cy="6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DD80C1E9-7539-41EA-9F59-EC9F26F01CB6}"/>
              </a:ext>
            </a:extLst>
          </p:cNvPr>
          <p:cNvSpPr txBox="1">
            <a:spLocks/>
          </p:cNvSpPr>
          <p:nvPr/>
        </p:nvSpPr>
        <p:spPr>
          <a:xfrm>
            <a:off x="984711" y="5657383"/>
            <a:ext cx="7981914" cy="10209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Space is limited so apply today to speak with our team and secure your child’s spot for summer 2022! Enrollment deadline is May 16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r>
              <a:rPr lang="en-US" dirty="0"/>
              <a:t>Email </a:t>
            </a:r>
            <a:r>
              <a:rPr lang="en-US" dirty="0">
                <a:hlinkClick r:id="rId3"/>
              </a:rPr>
              <a:t>contact@brighterhopewellness.com</a:t>
            </a:r>
            <a:r>
              <a:rPr lang="en-US" dirty="0"/>
              <a:t> </a:t>
            </a:r>
            <a:r>
              <a:rPr lang="en-US" sz="1800" dirty="0"/>
              <a:t>| Link TBD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AFF74490-D712-4FDC-A880-2490C77DA8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2601" y="5423810"/>
            <a:ext cx="2556008" cy="1331680"/>
          </a:xfrm>
          <a:prstGeom prst="rect">
            <a:avLst/>
          </a:prstGeom>
        </p:spPr>
      </p:pic>
      <p:pic>
        <p:nvPicPr>
          <p:cNvPr id="1026" name="Picture 2" descr="Image result for kids playing Board Games">
            <a:extLst>
              <a:ext uri="{FF2B5EF4-FFF2-40B4-BE49-F238E27FC236}">
                <a16:creationId xmlns:a16="http://schemas.microsoft.com/office/drawing/2014/main" id="{30103DD7-9A4E-418D-AA0B-35E3A385A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359" y="102510"/>
            <a:ext cx="314325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27326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0E5B9-E78E-40F4-A614-22829C5E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852"/>
            <a:ext cx="8596668" cy="930000"/>
          </a:xfrm>
        </p:spPr>
        <p:txBody>
          <a:bodyPr>
            <a:normAutofit/>
          </a:bodyPr>
          <a:lstStyle/>
          <a:p>
            <a:r>
              <a:rPr lang="en-US" sz="3700" dirty="0"/>
              <a:t>Summer Social Skills Group - FAQ</a:t>
            </a:r>
            <a:br>
              <a:rPr lang="en-US" sz="4500" dirty="0"/>
            </a:br>
            <a:r>
              <a:rPr lang="en-US" sz="1200" b="1" i="1" dirty="0">
                <a:solidFill>
                  <a:schemeClr val="accent2"/>
                </a:solidFill>
              </a:rPr>
              <a:t>A unique opportunity for children to enjoy summertime fun while learning valuable social skills!​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FD1F88-97AC-4C25-AAB3-B0D03F5E1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8309" y="1372174"/>
            <a:ext cx="3946762" cy="535464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700" dirty="0"/>
              <a:t>Our summer program uses a variety of fun themes and activities to foster a variety of peer interactions. </a:t>
            </a:r>
          </a:p>
          <a:p>
            <a:r>
              <a:rPr lang="en-US" sz="1700" dirty="0"/>
              <a:t>Programs are designed to encourage individual growth across a variety of skills, such as initiating and sustaining conversations, managing emotions, cooperative play, and much more!</a:t>
            </a:r>
          </a:p>
          <a:p>
            <a:r>
              <a:rPr lang="en-US" sz="1700" dirty="0"/>
              <a:t>The program includes a multi-strategy approach to facilitate learning – direct instruction, role play, naturalistic teaching structured activities, supported free play, etc.</a:t>
            </a:r>
          </a:p>
          <a:p>
            <a:r>
              <a:rPr lang="en-US" sz="1700" dirty="0"/>
              <a:t>The program includes weekly progress notes supported by behavioral data.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FC58FD1-FC70-461C-8C6E-F923443155BC}"/>
              </a:ext>
            </a:extLst>
          </p:cNvPr>
          <p:cNvSpPr txBox="1">
            <a:spLocks/>
          </p:cNvSpPr>
          <p:nvPr/>
        </p:nvSpPr>
        <p:spPr>
          <a:xfrm>
            <a:off x="1911965" y="6019852"/>
            <a:ext cx="4184035" cy="6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AFF74490-D712-4FDC-A880-2490C77DA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2601" y="5423810"/>
            <a:ext cx="2556008" cy="1331680"/>
          </a:xfrm>
          <a:prstGeom prst="rect">
            <a:avLst/>
          </a:prstGeom>
        </p:spPr>
      </p:pic>
      <p:pic>
        <p:nvPicPr>
          <p:cNvPr id="1026" name="Picture 2" descr="Image result for kids playing Board Games">
            <a:extLst>
              <a:ext uri="{FF2B5EF4-FFF2-40B4-BE49-F238E27FC236}">
                <a16:creationId xmlns:a16="http://schemas.microsoft.com/office/drawing/2014/main" id="{30103DD7-9A4E-418D-AA0B-35E3A385A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359" y="102510"/>
            <a:ext cx="314325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1191815A-9305-8C76-F073-4EC8362112E9}"/>
              </a:ext>
            </a:extLst>
          </p:cNvPr>
          <p:cNvSpPr>
            <a:spLocks noGrp="1"/>
          </p:cNvSpPr>
          <p:nvPr/>
        </p:nvSpPr>
        <p:spPr>
          <a:xfrm>
            <a:off x="677334" y="1374854"/>
            <a:ext cx="4354481" cy="49951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/>
              <a:t>This group is great for kids who could use help with making and keeping friends, sharing toys and play ideas, taking turns, engaging in mutually enjoyable conversations, and much more!​</a:t>
            </a:r>
          </a:p>
          <a:p>
            <a:r>
              <a:rPr lang="en-US" sz="1700" dirty="0"/>
              <a:t>A variety of fun themes and activities are used to foster a variety of peer interactions. </a:t>
            </a:r>
          </a:p>
          <a:p>
            <a:r>
              <a:rPr lang="en-US" sz="1700" dirty="0"/>
              <a:t>The program is based on behavioral principles and teaching strategies.</a:t>
            </a:r>
          </a:p>
          <a:p>
            <a:r>
              <a:rPr lang="en-US" sz="1700" dirty="0"/>
              <a:t>Programs are designed to encourage individual growth across a variety of skills.</a:t>
            </a:r>
          </a:p>
          <a:p>
            <a:r>
              <a:rPr lang="en-US" sz="1700" dirty="0"/>
              <a:t>Groups will have a small student to staff ratio to allow for more intensive support. </a:t>
            </a:r>
          </a:p>
          <a:p>
            <a:pPr marL="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80587888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739e43a-4c1e-4c98-b07e-3d8dede3f3d2">
      <UserInfo>
        <DisplayName>Cindy T. Graham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A1E10DB7FBDB4F8B39A37DBCE99736" ma:contentTypeVersion="9" ma:contentTypeDescription="Create a new document." ma:contentTypeScope="" ma:versionID="cddc82f3ea8b34276f75a71194cb2d03">
  <xsd:schema xmlns:xsd="http://www.w3.org/2001/XMLSchema" xmlns:xs="http://www.w3.org/2001/XMLSchema" xmlns:p="http://schemas.microsoft.com/office/2006/metadata/properties" xmlns:ns2="421e041e-a034-432f-a502-a6cfb046ee1e" xmlns:ns3="9739e43a-4c1e-4c98-b07e-3d8dede3f3d2" targetNamespace="http://schemas.microsoft.com/office/2006/metadata/properties" ma:root="true" ma:fieldsID="44cf5ef00841ef09a2c29fc966ac5154" ns2:_="" ns3:_="">
    <xsd:import namespace="421e041e-a034-432f-a502-a6cfb046ee1e"/>
    <xsd:import namespace="9739e43a-4c1e-4c98-b07e-3d8dede3f3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e041e-a034-432f-a502-a6cfb046ee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39e43a-4c1e-4c98-b07e-3d8dede3f3d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408C84-447D-4366-90DB-84281C2435F8}">
  <ds:schemaRefs>
    <ds:schemaRef ds:uri="http://schemas.microsoft.com/office/2006/metadata/properties"/>
    <ds:schemaRef ds:uri="http://schemas.microsoft.com/office/infopath/2007/PartnerControls"/>
    <ds:schemaRef ds:uri="9739e43a-4c1e-4c98-b07e-3d8dede3f3d2"/>
  </ds:schemaRefs>
</ds:datastoreItem>
</file>

<file path=customXml/itemProps2.xml><?xml version="1.0" encoding="utf-8"?>
<ds:datastoreItem xmlns:ds="http://schemas.openxmlformats.org/officeDocument/2006/customXml" ds:itemID="{9193B292-0CA1-4732-9826-199E955ED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611D96-3F90-4972-9905-BFC0349CC8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e041e-a034-432f-a502-a6cfb046ee1e"/>
    <ds:schemaRef ds:uri="9739e43a-4c1e-4c98-b07e-3d8dede3f3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343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Facet</vt:lpstr>
      <vt:lpstr>Summer Social Skills Group A unique opportunity for children to enjoy summertime fun while learning valuable social skills!​</vt:lpstr>
      <vt:lpstr>Summer Social Skills Group - FAQ A unique opportunity for children to enjoy summertime fun while learning valuable social skills!​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Brighter Hope Summer Camp 2022 Summer Program Ages 7-10</dc:title>
  <dc:creator>Mandy Park, BCBA, LBA</dc:creator>
  <cp:lastModifiedBy>Mandy Park</cp:lastModifiedBy>
  <cp:revision>65</cp:revision>
  <dcterms:created xsi:type="dcterms:W3CDTF">2022-03-28T13:23:52Z</dcterms:created>
  <dcterms:modified xsi:type="dcterms:W3CDTF">2022-04-23T00:01:16Z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0x01010021A1E10DB7FBDB4F8B39A37DBCE99736</vt:lpwstr>
  </property>
</Properties>
</file>